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74" r:id="rId10"/>
    <p:sldId id="273" r:id="rId11"/>
    <p:sldId id="266" r:id="rId12"/>
    <p:sldId id="268" r:id="rId13"/>
    <p:sldId id="269" r:id="rId14"/>
    <p:sldId id="275" r:id="rId15"/>
    <p:sldId id="271" r:id="rId16"/>
    <p:sldId id="272" r:id="rId17"/>
    <p:sldId id="260" r:id="rId18"/>
    <p:sldId id="27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FAF79-3E40-4811-A22F-EDFBB2A2E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D5386D-0FD2-446E-B961-1B4CD058D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D37DAE-1569-4ECD-9086-96DDE576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1DCF34-03CF-464F-A94B-B355333C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EC86D1-D84C-4A80-884C-6DF770A2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1CADA-45E0-4867-B112-ED09E6F4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32F79D-464C-41AD-BCD3-397E6C4DD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A39CB3-B145-4FCE-86A6-DB137FE5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03513C-2ADB-4CD3-ACEB-E473EF19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D3BC6D-8FCA-4E1E-8D34-A50A2378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14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CC49BC5-4766-47F6-89CA-67190FB1F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927BFE-EFAC-45DE-A8BB-412F4C76A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E12C90-89EB-40DD-AB8A-2B35B59C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918D39-D714-49F8-A6EC-CCCA2DEB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C59392-0891-4282-961C-1B27EEA7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41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E3D0E-4359-4AD5-87F2-E87A5AFD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005A23-8D50-4553-8152-699C2C5E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24A95C-A5CC-4D78-B9F8-964FBAF7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A42D7F-E543-4EF2-B2E3-3378B0E1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84169F-8120-4193-821C-62CD9288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85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103E5B-EB43-4490-9490-408AEEB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DE2A3B-D609-4492-B888-FB0BF958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914476-CD52-4518-9C6F-F635D4EA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9A60C4-1686-4412-BE1C-CB98F38F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E5E13D-1DC1-4719-8082-DE3BA35C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16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A2BE1-3E1C-43A6-A8A9-DC4901E1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D10BD-8D45-4A65-A9BC-D4C8FF185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628C1C-0D13-4436-928F-1479BA184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302F88-C8A2-4820-A4C4-600E8112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83A1EF-B6E8-4323-9F98-4B8FAFA1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153C39-0F07-4C02-A937-DFD111E7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87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32A5C-38E8-4DDF-B98A-D58E1D6C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EBA979-D870-40E7-BE83-30E226AA8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9F0D65-FE60-4E5B-807C-9DFFF7105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C3282D-2167-4753-A548-BDA749286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22409BE-DD98-40DF-B6F1-AE1E9B673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0EEAAE7-0898-4BC8-B654-BA8056C1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D48E7A8-DFD9-4F33-80B1-9ADC4446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6EFE117-1D54-47E1-8A74-193D1117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26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FD2D5-F4EE-4BDF-8FF9-94D18EA5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F9FB7B-1AC1-40B2-8395-26B4B9B2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1C27A27-E920-4640-B52D-A6F4BD92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F1F166-EB1B-4083-9633-3898D6DC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6371AB-20D5-4ED6-84E6-F8DF3762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84A1028-5FEA-4B56-AE94-18EBDE72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0D8F75-5490-4B2E-9057-51E0DBED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46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953F8-DE92-43A4-AEE1-398EFDFC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B5FCE-E748-4C9A-A5D2-C71E9CDC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055E26-0029-42FC-A4E2-1ADE0DE2E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386A43-028D-435A-AF16-5FA89997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088BF9-2F6F-4DEA-AD96-585D397B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34B6C0-A3D9-4B9C-8B64-5BF92A33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26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29B86-0C82-4DED-866A-ECB1CD6E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9419100-E3F0-46BC-86DA-944143C3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54BDE-F33C-4149-9740-EBCCF101C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3AA4FA-2A87-4897-BF50-5B85665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0D6758-4A2F-4485-BB9E-1EAC758A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35CBB0-515A-402B-AA17-FA6F259E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0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5899BC-05F6-465B-8B82-A9DB11CC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404B8E-99A5-4C20-8EA0-D510CC0C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66218E-C143-4C6B-9D18-7A782CE55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0A8B-CE5B-4880-A139-D853287DCAFD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509B30-4177-416A-AE55-64C4419CD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9AA66E-A0D0-43BF-953C-02084B530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BF53-9138-4AB7-9F39-4B247ED88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9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1537E-525A-4E4B-8984-C82FBDD16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             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Już blisko kolęda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804C3-3C2E-4185-BFCA-9AFDCE3D3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Już blisko koleda">
            <a:hlinkClick r:id="" action="ppaction://media"/>
            <a:extLst>
              <a:ext uri="{FF2B5EF4-FFF2-40B4-BE49-F238E27FC236}">
                <a16:creationId xmlns:a16="http://schemas.microsoft.com/office/drawing/2014/main" id="{CD6034EF-0AF1-4E90-9441-7EB2C1244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D409CC0E-3B1B-4975-98F9-B27261CC7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" y="607175"/>
            <a:ext cx="1402080" cy="1402080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C9263A38-692A-405D-B00A-B4389D6CF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01" y="607316"/>
            <a:ext cx="1402080" cy="1409700"/>
          </a:xfrm>
          <a:prstGeom prst="rect">
            <a:avLst/>
          </a:prstGeom>
        </p:spPr>
      </p:pic>
      <p:pic>
        <p:nvPicPr>
          <p:cNvPr id="10" name="Obraz 9" descr="Obraz zawierający zrzut ekranu&#10;&#10;Opis wygenerowany automatycznie">
            <a:extLst>
              <a:ext uri="{FF2B5EF4-FFF2-40B4-BE49-F238E27FC236}">
                <a16:creationId xmlns:a16="http://schemas.microsoft.com/office/drawing/2014/main" id="{060C16C5-BE13-4589-B20C-25D054CC1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" y="2808923"/>
            <a:ext cx="1402080" cy="1402080"/>
          </a:xfrm>
          <a:prstGeom prst="rect">
            <a:avLst/>
          </a:prstGeom>
        </p:spPr>
      </p:pic>
      <p:pic>
        <p:nvPicPr>
          <p:cNvPr id="12" name="Obraz 11" descr="Obraz zawierający clipart&#10;&#10;Opis wygenerowany automatycznie">
            <a:extLst>
              <a:ext uri="{FF2B5EF4-FFF2-40B4-BE49-F238E27FC236}">
                <a16:creationId xmlns:a16="http://schemas.microsoft.com/office/drawing/2014/main" id="{609DAD6B-3F34-479D-8963-1D4E320894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71" y="5008191"/>
            <a:ext cx="1402080" cy="1417320"/>
          </a:xfrm>
          <a:prstGeom prst="rect">
            <a:avLst/>
          </a:prstGeom>
        </p:spPr>
      </p:pic>
      <p:pic>
        <p:nvPicPr>
          <p:cNvPr id="14" name="Obraz 13" descr="Obraz zawierający zrzut ekranu&#10;&#10;Opis wygenerowany automatycznie">
            <a:extLst>
              <a:ext uri="{FF2B5EF4-FFF2-40B4-BE49-F238E27FC236}">
                <a16:creationId xmlns:a16="http://schemas.microsoft.com/office/drawing/2014/main" id="{819B7E04-D9C8-4386-A45F-F0C50D046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" y="4985751"/>
            <a:ext cx="1402080" cy="140208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6E30ACB-AD8B-4C17-B14F-63E088067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31" y="2802385"/>
            <a:ext cx="1379220" cy="1394460"/>
          </a:xfrm>
          <a:prstGeom prst="rect">
            <a:avLst/>
          </a:prstGeom>
        </p:spPr>
      </p:pic>
      <p:pic>
        <p:nvPicPr>
          <p:cNvPr id="18" name="Obraz 17" descr="Obraz zawierający zrzut ekranu&#10;&#10;Opis wygenerowany automatycznie">
            <a:extLst>
              <a:ext uri="{FF2B5EF4-FFF2-40B4-BE49-F238E27FC236}">
                <a16:creationId xmlns:a16="http://schemas.microsoft.com/office/drawing/2014/main" id="{918E07A6-D5A8-4485-B41E-8D53E3E5B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85" y="3763804"/>
            <a:ext cx="1943776" cy="194377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E1BC71C-9EF5-452F-8227-B4133A598E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76" y="3784593"/>
            <a:ext cx="1943776" cy="19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6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3F81C7A1-D612-4659-86FB-BE3D366E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2855422"/>
            <a:ext cx="2557549" cy="2585348"/>
          </a:xfrm>
          <a:prstGeom prst="rect">
            <a:avLst/>
          </a:prstGeom>
        </p:spPr>
      </p:pic>
      <p:pic>
        <p:nvPicPr>
          <p:cNvPr id="7" name="Obraz 6" descr="Obraz zawierający clipart&#10;&#10;Opis wygenerowany automatycznie">
            <a:extLst>
              <a:ext uri="{FF2B5EF4-FFF2-40B4-BE49-F238E27FC236}">
                <a16:creationId xmlns:a16="http://schemas.microsoft.com/office/drawing/2014/main" id="{1CBF5157-1DBE-44D8-989B-EC96807B5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81" y="2855422"/>
            <a:ext cx="2571297" cy="25853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87B25E-85DC-4FB9-9F2C-96365F382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43" y="2855422"/>
            <a:ext cx="2543195" cy="257129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BAC981D6-A75D-4E70-B0BE-3E034C11FB4E}"/>
              </a:ext>
            </a:extLst>
          </p:cNvPr>
          <p:cNvSpPr txBox="1">
            <a:spLocks/>
          </p:cNvSpPr>
          <p:nvPr/>
        </p:nvSpPr>
        <p:spPr>
          <a:xfrm>
            <a:off x="509154" y="365125"/>
            <a:ext cx="11336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że Mikołaj przyjedzie do Ciebie, hej kolęda, kolęda.</a:t>
            </a:r>
          </a:p>
        </p:txBody>
      </p:sp>
    </p:spTree>
    <p:extLst>
      <p:ext uri="{BB962C8B-B14F-4D97-AF65-F5344CB8AC3E}">
        <p14:creationId xmlns:p14="http://schemas.microsoft.com/office/powerpoint/2010/main" val="29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3"/>
    </mc:Choice>
    <mc:Fallback xmlns="">
      <p:transition spd="slow" advTm="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527197-744B-4682-8B8D-D80AA097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43" y="1690688"/>
            <a:ext cx="4329113" cy="50440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45FB8C6-30F0-4FF1-AA53-7BAB90CDEEBE}"/>
              </a:ext>
            </a:extLst>
          </p:cNvPr>
          <p:cNvSpPr txBox="1">
            <a:spLocks/>
          </p:cNvSpPr>
          <p:nvPr/>
        </p:nvSpPr>
        <p:spPr>
          <a:xfrm>
            <a:off x="509154" y="365125"/>
            <a:ext cx="11336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że Mikołaj przyjedzie do Ciebie, hej kolęda, kolęda.</a:t>
            </a:r>
          </a:p>
        </p:txBody>
      </p:sp>
    </p:spTree>
    <p:extLst>
      <p:ext uri="{BB962C8B-B14F-4D97-AF65-F5344CB8AC3E}">
        <p14:creationId xmlns:p14="http://schemas.microsoft.com/office/powerpoint/2010/main" val="1376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0"/>
    </mc:Choice>
    <mc:Fallback xmlns="">
      <p:transition spd="slow" advTm="1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C79DA6-89E9-4D12-8D8C-E8FF0C13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Gdy upieką się słodkie makowce</a:t>
            </a:r>
          </a:p>
        </p:txBody>
      </p:sp>
      <p:pic>
        <p:nvPicPr>
          <p:cNvPr id="4" name="Obraz 3" descr="Obraz zawierający żywność, stół, siedzi, góra&#10;&#10;Opis wygenerowany automatycznie">
            <a:extLst>
              <a:ext uri="{FF2B5EF4-FFF2-40B4-BE49-F238E27FC236}">
                <a16:creationId xmlns:a16="http://schemas.microsoft.com/office/drawing/2014/main" id="{F64F757F-ACB3-46FA-95FE-5B236EE3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38" y="1905790"/>
            <a:ext cx="5947610" cy="396507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6B7EB5E-174C-43B9-BF35-939C4632B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4" y="2572096"/>
            <a:ext cx="1386840" cy="14020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2F41557-C654-4F1B-9E10-86E27A10B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15" y="2572096"/>
            <a:ext cx="139446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"/>
    </mc:Choice>
    <mc:Fallback xmlns="">
      <p:transition spd="slow" advTm="4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E14DD4-CF75-4991-BB29-9C5CD6F5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 głos dzwonka z daleka zawoła,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E8931B-8436-4B12-AB03-CD912761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1" b="89820" l="9899" r="89899">
                        <a14:foregroundMark x1="17576" y1="4591" x2="17576" y2="4591"/>
                        <a14:foregroundMark x1="88485" y1="31337" x2="88485" y2="31337"/>
                        <a14:foregroundMark x1="85859" y1="37126" x2="85859" y2="37126"/>
                        <a14:foregroundMark x1="82626" y1="42914" x2="82626" y2="42914"/>
                        <a14:foregroundMark x1="40808" y1="80639" x2="40808" y2="80639"/>
                        <a14:foregroundMark x1="35152" y1="84830" x2="35152" y2="84830"/>
                        <a14:foregroundMark x1="29091" y1="87625" x2="29091" y2="8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107">
            <a:off x="4769032" y="1787143"/>
            <a:ext cx="1363098" cy="13796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694936F-F862-4028-8BEE-33FCDC614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4" y="1833784"/>
            <a:ext cx="3962400" cy="43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"/>
    </mc:Choice>
    <mc:Fallback xmlns="">
      <p:transition spd="slow" advTm="4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B3279-3836-4D16-B816-36694BF0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to znaczy, że już Święta, że już blisko kolęda,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F216C6-2EA0-4A91-BCFC-CE649766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65" y="1932711"/>
            <a:ext cx="5862179" cy="4052764"/>
          </a:xfrm>
          <a:prstGeom prst="rect">
            <a:avLst/>
          </a:prstGeom>
        </p:spPr>
      </p:pic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A9A1F120-CB00-4F58-921D-A4D70B2D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07" y="2174469"/>
            <a:ext cx="1402080" cy="14020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C8C9FD9-37B1-49AD-A5C1-8421CD26F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14" y="2195252"/>
            <a:ext cx="142494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6"/>
    </mc:Choice>
    <mc:Fallback xmlns=""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527197-744B-4682-8B8D-D80AA097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15" y="1773728"/>
            <a:ext cx="3388357" cy="4454743"/>
          </a:xfrm>
          <a:prstGeom prst="rect">
            <a:avLst/>
          </a:prstGeom>
        </p:spPr>
      </p:pic>
      <p:pic>
        <p:nvPicPr>
          <p:cNvPr id="5" name="Obraz 4" descr="Obraz zawierający sprzęt elektroniczny&#10;&#10;Opis wygenerowany automatycznie">
            <a:extLst>
              <a:ext uri="{FF2B5EF4-FFF2-40B4-BE49-F238E27FC236}">
                <a16:creationId xmlns:a16="http://schemas.microsoft.com/office/drawing/2014/main" id="{DC1C3B45-94E9-490F-AA0F-A0FD1826B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67" y="1468293"/>
            <a:ext cx="3827452" cy="529710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BDA542AF-DE7A-4D0C-969C-0F731FF25D86}"/>
              </a:ext>
            </a:extLst>
          </p:cNvPr>
          <p:cNvSpPr txBox="1">
            <a:spLocks/>
          </p:cNvSpPr>
          <p:nvPr/>
        </p:nvSpPr>
        <p:spPr>
          <a:xfrm>
            <a:off x="509154" y="365125"/>
            <a:ext cx="11336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że za drzwiami już stoi Mikołaj, hej kolęda, kolęda.</a:t>
            </a:r>
          </a:p>
        </p:txBody>
      </p:sp>
    </p:spTree>
    <p:extLst>
      <p:ext uri="{BB962C8B-B14F-4D97-AF65-F5344CB8AC3E}">
        <p14:creationId xmlns:p14="http://schemas.microsoft.com/office/powerpoint/2010/main" val="25491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0"/>
    </mc:Choice>
    <mc:Fallback xmlns="">
      <p:transition spd="slow" advTm="9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527197-744B-4682-8B8D-D80AA097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13" y="1690688"/>
            <a:ext cx="4702739" cy="4702739"/>
          </a:xfrm>
          <a:prstGeom prst="rect">
            <a:avLst/>
          </a:prstGeom>
        </p:spPr>
      </p:pic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8AD5E3E0-D967-435D-B40C-BFBB1A5D4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83" y="2637892"/>
            <a:ext cx="1402080" cy="1402080"/>
          </a:xfrm>
          <a:prstGeom prst="rect">
            <a:avLst/>
          </a:prstGeom>
        </p:spPr>
      </p:pic>
      <p:pic>
        <p:nvPicPr>
          <p:cNvPr id="7" name="Obraz 6" descr="Obraz zawierający clipart&#10;&#10;Opis wygenerowany automatycznie">
            <a:extLst>
              <a:ext uri="{FF2B5EF4-FFF2-40B4-BE49-F238E27FC236}">
                <a16:creationId xmlns:a16="http://schemas.microsoft.com/office/drawing/2014/main" id="{AE1EF645-9477-466E-8C28-729ADD89D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78" y="2660759"/>
            <a:ext cx="1402080" cy="141732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1BFDC530-21B7-4558-9996-47200616F8EA}"/>
              </a:ext>
            </a:extLst>
          </p:cNvPr>
          <p:cNvSpPr txBox="1">
            <a:spLocks/>
          </p:cNvSpPr>
          <p:nvPr/>
        </p:nvSpPr>
        <p:spPr>
          <a:xfrm>
            <a:off x="509154" y="365125"/>
            <a:ext cx="11336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że za drzwiami już stoi Mikołaj, hej kolęda, kolęda.</a:t>
            </a:r>
          </a:p>
        </p:txBody>
      </p:sp>
    </p:spTree>
    <p:extLst>
      <p:ext uri="{BB962C8B-B14F-4D97-AF65-F5344CB8AC3E}">
        <p14:creationId xmlns:p14="http://schemas.microsoft.com/office/powerpoint/2010/main" val="21920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9"/>
    </mc:Choice>
    <mc:Fallback xmlns="">
      <p:transition spd="slow" advTm="10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40D04-740C-4775-ACF8-88E80DC7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1590"/>
          </a:xfrm>
        </p:spPr>
        <p:txBody>
          <a:bodyPr>
            <a:normAutofit/>
          </a:bodyPr>
          <a:lstStyle/>
          <a:p>
            <a:r>
              <a:rPr lang="pl-PL" sz="2000" dirty="0"/>
              <a:t>Piosenka: „Już blisko kolęda” https://www.youtube.com/watch?v=mJc7Bo51vC0&amp;list=RDmJc7Bo51vC0&amp;start_radio=1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Opracowanie: Kasia Majewska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Zdjęcia:</a:t>
            </a:r>
            <a:br>
              <a:rPr lang="pl-PL" sz="2000" dirty="0"/>
            </a:br>
            <a:r>
              <a:rPr lang="pl-PL" sz="2000" dirty="0"/>
              <a:t>https://polkawszwecji.wordpress.com/2014/01/05/pozegnanie-z-choinka-julgransplundring/</a:t>
            </a:r>
            <a:br>
              <a:rPr lang="pl-PL" sz="2000" dirty="0"/>
            </a:br>
            <a:r>
              <a:rPr lang="pl-PL" sz="2000" dirty="0"/>
              <a:t>https://tvnmeteo.tvn24.pl/informacje-pogoda/ciekawostki,49/jak-znalezc-pierwsza-gwiazdke-na-niebie,220368,1,0.html</a:t>
            </a:r>
            <a:br>
              <a:rPr lang="pl-PL" sz="2000" dirty="0"/>
            </a:br>
            <a:r>
              <a:rPr lang="pl-PL" sz="2000" dirty="0"/>
              <a:t>https://www.fakt.pl/kobieta/kuchnia/jak-zrobic-oplatek-wigilijny-w-domu-przepis-na-oplatek/mwp9jfb</a:t>
            </a:r>
            <a:br>
              <a:rPr lang="pl-PL" sz="2000" dirty="0"/>
            </a:br>
            <a:r>
              <a:rPr lang="pl-PL" sz="2000" dirty="0"/>
              <a:t>https://www.kwestiasmaku.com/przepis/makowiec</a:t>
            </a:r>
            <a:br>
              <a:rPr lang="pl-PL" sz="2000" dirty="0"/>
            </a:br>
            <a:r>
              <a:rPr lang="pl-PL" sz="2000" dirty="0"/>
              <a:t>https://clipartpng.com/?51,santa-claus-with-bell-and-bag-png-clipart</a:t>
            </a:r>
            <a:br>
              <a:rPr lang="pl-PL" dirty="0"/>
            </a:br>
            <a:r>
              <a:rPr lang="pl-PL" sz="2000" dirty="0"/>
              <a:t>https://www.ofeminin.pl/dziecko/mam-dziecko/przepiekny-sposob-by-wytlumaczyc-dziecku-ze-sw-mikolaj-nie-istnieje/41wjp95</a:t>
            </a:r>
            <a:br>
              <a:rPr lang="pl-PL" sz="2000" dirty="0"/>
            </a:br>
            <a:r>
              <a:rPr lang="pl-PL" sz="2000" dirty="0"/>
              <a:t>https://www.tatento.pl/a/615/swieta-bozego-narodzenia-tradycje</a:t>
            </a:r>
            <a:br>
              <a:rPr lang="pl-PL" sz="2000" dirty="0"/>
            </a:br>
            <a:r>
              <a:rPr lang="pl-PL" sz="2000" dirty="0"/>
              <a:t>https://mragoworesort.pl/pl/oferty-specjalne/rodzinne-swieta-bozego-narodzenia-44.html</a:t>
            </a:r>
            <a:br>
              <a:rPr lang="pl-PL" sz="2000" dirty="0"/>
            </a:br>
            <a:r>
              <a:rPr lang="pl-PL" sz="2000" dirty="0"/>
              <a:t>https://economictimes.indiatimes.com/magazines/panache/california-dreaming-discovering-the-magic-of-christmas-away-from-the-consumerism/articleshow/62218672.cms</a:t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981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9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"/>
    </mc:Choice>
    <mc:Fallback xmlns="">
      <p:transition spd="slow" advTm="64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000EF8-1FEE-4901-828D-E94B6753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Gdy w pokoju wyrośnie choinka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EB6E78-3FBE-454E-8EA3-DA4D8A25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76" y="1567165"/>
            <a:ext cx="3189599" cy="4925710"/>
          </a:xfrm>
          <a:prstGeom prst="rect">
            <a:avLst/>
          </a:prstGeom>
        </p:spPr>
      </p:pic>
      <p:pic>
        <p:nvPicPr>
          <p:cNvPr id="6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B4F31A30-49C2-4FD7-A783-4232811E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67" y="2731770"/>
            <a:ext cx="1402080" cy="1409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2C57ADB-1894-4099-9186-85EDFECBE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97" y="2739390"/>
            <a:ext cx="1402080" cy="1394460"/>
          </a:xfrm>
          <a:prstGeom prst="rect">
            <a:avLst/>
          </a:prstGeom>
        </p:spPr>
      </p:pic>
      <p:pic>
        <p:nvPicPr>
          <p:cNvPr id="10" name="Obraz 9" descr="Obraz zawierający zrzut ekranu&#10;&#10;Opis wygenerowany automatycznie">
            <a:extLst>
              <a:ext uri="{FF2B5EF4-FFF2-40B4-BE49-F238E27FC236}">
                <a16:creationId xmlns:a16="http://schemas.microsoft.com/office/drawing/2014/main" id="{976B10AB-5898-4261-8D32-39444DB32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72" y="2727960"/>
            <a:ext cx="1402080" cy="140208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DBBD818-22EC-405E-992E-93EAF6F4F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2" y="2739390"/>
            <a:ext cx="139446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505"/>
    </mc:Choice>
    <mc:Fallback xmlns="">
      <p:transition spd="slow" advTm="4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000EF8-1FEE-4901-828D-E94B6753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łańcuszkami, bombkami zaświeci,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EB6E78-3FBE-454E-8EA3-DA4D8A25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5" y="1567165"/>
            <a:ext cx="3189599" cy="49257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3414A4A-52E1-4980-A1D7-7B1070510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9" b="89851" l="8027" r="95987">
                        <a14:foregroundMark x1="91639" y1="43881" x2="91639" y2="43881"/>
                        <a14:foregroundMark x1="19231" y1="16418" x2="50669" y2="21194"/>
                        <a14:foregroundMark x1="50669" y1="21194" x2="52676" y2="22388"/>
                        <a14:foregroundMark x1="63378" y1="27463" x2="78763" y2="22687"/>
                        <a14:foregroundMark x1="78763" y1="22687" x2="92140" y2="6567"/>
                        <a14:foregroundMark x1="47324" y1="22985" x2="52676" y2="28060"/>
                        <a14:foregroundMark x1="11371" y1="11045" x2="21070" y2="25970"/>
                        <a14:foregroundMark x1="21405" y1="26567" x2="23579" y2="28060"/>
                        <a14:foregroundMark x1="54013" y1="37910" x2="56020" y2="38806"/>
                        <a14:foregroundMark x1="84114" y1="30448" x2="86622" y2="30448"/>
                        <a14:foregroundMark x1="76254" y1="38507" x2="76254" y2="38507"/>
                        <a14:foregroundMark x1="79599" y1="52239" x2="79599" y2="52239"/>
                        <a14:foregroundMark x1="85452" y1="71642" x2="85452" y2="71642"/>
                        <a14:foregroundMark x1="95987" y1="77015" x2="95987" y2="77015"/>
                        <a14:foregroundMark x1="69231" y1="49851" x2="69231" y2="49851"/>
                        <a14:foregroundMark x1="64548" y1="79104" x2="64548" y2="79104"/>
                        <a14:foregroundMark x1="53679" y1="90149" x2="53679" y2="90149"/>
                        <a14:foregroundMark x1="44314" y1="70149" x2="44314" y2="70149"/>
                        <a14:foregroundMark x1="43645" y1="43881" x2="43645" y2="43881"/>
                        <a14:foregroundMark x1="35117" y1="31940" x2="35117" y2="31940"/>
                        <a14:foregroundMark x1="31104" y1="61194" x2="31104" y2="61194"/>
                        <a14:foregroundMark x1="22742" y1="80000" x2="22742" y2="80000"/>
                        <a14:foregroundMark x1="10870" y1="67164" x2="10870" y2="67164"/>
                        <a14:foregroundMark x1="8027" y1="37313" x2="8027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45" y="2771249"/>
            <a:ext cx="923278" cy="5172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390F023-81F1-4BDE-B2B8-668EB0649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9" b="89851" l="8027" r="95987">
                        <a14:foregroundMark x1="91639" y1="43881" x2="91639" y2="43881"/>
                        <a14:foregroundMark x1="19231" y1="16418" x2="50669" y2="21194"/>
                        <a14:foregroundMark x1="50669" y1="21194" x2="52676" y2="22388"/>
                        <a14:foregroundMark x1="63378" y1="27463" x2="78763" y2="22687"/>
                        <a14:foregroundMark x1="78763" y1="22687" x2="92140" y2="6567"/>
                        <a14:foregroundMark x1="47324" y1="22985" x2="52676" y2="28060"/>
                        <a14:foregroundMark x1="11371" y1="11045" x2="21070" y2="25970"/>
                        <a14:foregroundMark x1="21405" y1="26567" x2="23579" y2="28060"/>
                        <a14:foregroundMark x1="54013" y1="37910" x2="56020" y2="38806"/>
                        <a14:foregroundMark x1="84114" y1="30448" x2="86622" y2="30448"/>
                        <a14:foregroundMark x1="76254" y1="38507" x2="76254" y2="38507"/>
                        <a14:foregroundMark x1="79599" y1="52239" x2="79599" y2="52239"/>
                        <a14:foregroundMark x1="85452" y1="71642" x2="85452" y2="71642"/>
                        <a14:foregroundMark x1="95987" y1="77015" x2="95987" y2="77015"/>
                        <a14:foregroundMark x1="69231" y1="49851" x2="69231" y2="49851"/>
                        <a14:foregroundMark x1="64548" y1="79104" x2="64548" y2="79104"/>
                        <a14:foregroundMark x1="53679" y1="90149" x2="53679" y2="90149"/>
                        <a14:foregroundMark x1="44314" y1="70149" x2="44314" y2="70149"/>
                        <a14:foregroundMark x1="43645" y1="43881" x2="43645" y2="43881"/>
                        <a14:foregroundMark x1="35117" y1="31940" x2="35117" y2="31940"/>
                        <a14:foregroundMark x1="31104" y1="61194" x2="31104" y2="61194"/>
                        <a14:foregroundMark x1="22742" y1="80000" x2="22742" y2="80000"/>
                        <a14:foregroundMark x1="10870" y1="67164" x2="10870" y2="67164"/>
                        <a14:foregroundMark x1="8027" y1="37313" x2="8027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432">
            <a:off x="7580994" y="3533654"/>
            <a:ext cx="1397377" cy="7828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325F8D-B1DD-4719-8FBD-3AAD0E78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9" b="89851" l="8027" r="95987">
                        <a14:foregroundMark x1="91639" y1="43881" x2="91639" y2="43881"/>
                        <a14:foregroundMark x1="19231" y1="16418" x2="50669" y2="21194"/>
                        <a14:foregroundMark x1="50669" y1="21194" x2="52676" y2="22388"/>
                        <a14:foregroundMark x1="63378" y1="27463" x2="78763" y2="22687"/>
                        <a14:foregroundMark x1="78763" y1="22687" x2="92140" y2="6567"/>
                        <a14:foregroundMark x1="47324" y1="22985" x2="52676" y2="28060"/>
                        <a14:foregroundMark x1="11371" y1="11045" x2="21070" y2="25970"/>
                        <a14:foregroundMark x1="21405" y1="26567" x2="23579" y2="28060"/>
                        <a14:foregroundMark x1="54013" y1="37910" x2="56020" y2="38806"/>
                        <a14:foregroundMark x1="84114" y1="30448" x2="86622" y2="30448"/>
                        <a14:foregroundMark x1="76254" y1="38507" x2="76254" y2="38507"/>
                        <a14:foregroundMark x1="79599" y1="52239" x2="79599" y2="52239"/>
                        <a14:foregroundMark x1="85452" y1="71642" x2="85452" y2="71642"/>
                        <a14:foregroundMark x1="95987" y1="77015" x2="95987" y2="77015"/>
                        <a14:foregroundMark x1="69231" y1="49851" x2="69231" y2="49851"/>
                        <a14:foregroundMark x1="64548" y1="79104" x2="64548" y2="79104"/>
                        <a14:foregroundMark x1="53679" y1="90149" x2="53679" y2="90149"/>
                        <a14:foregroundMark x1="44314" y1="70149" x2="44314" y2="70149"/>
                        <a14:foregroundMark x1="43645" y1="43881" x2="43645" y2="43881"/>
                        <a14:foregroundMark x1="35117" y1="31940" x2="35117" y2="31940"/>
                        <a14:foregroundMark x1="31104" y1="61194" x2="31104" y2="61194"/>
                        <a14:foregroundMark x1="22742" y1="80000" x2="22742" y2="80000"/>
                        <a14:foregroundMark x1="10870" y1="67164" x2="10870" y2="67164"/>
                        <a14:foregroundMark x1="8027" y1="37313" x2="8027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163">
            <a:off x="7223241" y="4308794"/>
            <a:ext cx="2112885" cy="9880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6673DE7-811F-44D9-B0E9-FABF8451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7" y="2635560"/>
            <a:ext cx="1394460" cy="1394460"/>
          </a:xfrm>
          <a:prstGeom prst="rect">
            <a:avLst/>
          </a:prstGeom>
        </p:spPr>
      </p:pic>
      <p:pic>
        <p:nvPicPr>
          <p:cNvPr id="11" name="Obraz 10" descr="Obraz zawierający obiekt&#10;&#10;Opis wygenerowany automatycznie">
            <a:extLst>
              <a:ext uri="{FF2B5EF4-FFF2-40B4-BE49-F238E27FC236}">
                <a16:creationId xmlns:a16="http://schemas.microsoft.com/office/drawing/2014/main" id="{7666B1D6-6CB4-495F-B00F-C14CA1FDE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37" y="2635560"/>
            <a:ext cx="1409700" cy="139446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FFE226-8818-40E2-9064-89D24AD17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21" y="2598859"/>
            <a:ext cx="1386840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"/>
    </mc:Choice>
    <mc:Fallback xmlns="">
      <p:transition spd="slow" advTm="4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B3279-3836-4D16-B816-36694BF0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to znaczy, że już Święta, że już blisko kolęda,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F216C6-2EA0-4A91-BCFC-CE649766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01" y="1425221"/>
            <a:ext cx="4608852" cy="4975073"/>
          </a:xfrm>
          <a:prstGeom prst="rect">
            <a:avLst/>
          </a:prstGeom>
        </p:spPr>
      </p:pic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A9A1F120-CB00-4F58-921D-A4D70B2D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07" y="2174469"/>
            <a:ext cx="1402080" cy="14020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C8C9FD9-37B1-49AD-A5C1-8421CD26F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14" y="2195252"/>
            <a:ext cx="142494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6"/>
    </mc:Choice>
    <mc:Fallback xmlns=""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A05A9-3E15-4A89-9194-1CA6CC5E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" y="365125"/>
            <a:ext cx="11336481" cy="1325563"/>
          </a:xfrm>
        </p:spPr>
        <p:txBody>
          <a:bodyPr/>
          <a:lstStyle/>
          <a:p>
            <a:r>
              <a:rPr lang="pl-PL" b="1" dirty="0"/>
              <a:t>że Mikołaj przyjedzie do dzieci, hej kolęda, kolęda.</a:t>
            </a:r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3F81C7A1-D612-4659-86FB-BE3D366E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2855422"/>
            <a:ext cx="2557549" cy="2585348"/>
          </a:xfrm>
          <a:prstGeom prst="rect">
            <a:avLst/>
          </a:prstGeom>
        </p:spPr>
      </p:pic>
      <p:pic>
        <p:nvPicPr>
          <p:cNvPr id="7" name="Obraz 6" descr="Obraz zawierający clipart&#10;&#10;Opis wygenerowany automatycznie">
            <a:extLst>
              <a:ext uri="{FF2B5EF4-FFF2-40B4-BE49-F238E27FC236}">
                <a16:creationId xmlns:a16="http://schemas.microsoft.com/office/drawing/2014/main" id="{1CBF5157-1DBE-44D8-989B-EC96807B5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81" y="2855422"/>
            <a:ext cx="2571297" cy="25853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87B25E-85DC-4FB9-9F2C-96365F382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92" y="2855422"/>
            <a:ext cx="2571297" cy="25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3"/>
    </mc:Choice>
    <mc:Fallback xmlns="">
      <p:transition spd="slow" advTm="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527197-744B-4682-8B8D-D80AA097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7" y="1837678"/>
            <a:ext cx="3539404" cy="47217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C2F8A27-87BC-4070-B57E-BA1D42ABCB44}"/>
              </a:ext>
            </a:extLst>
          </p:cNvPr>
          <p:cNvSpPr txBox="1">
            <a:spLocks/>
          </p:cNvSpPr>
          <p:nvPr/>
        </p:nvSpPr>
        <p:spPr>
          <a:xfrm>
            <a:off x="509154" y="365125"/>
            <a:ext cx="11336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/>
              <a:t>że Mikołaj przyjedzie do dzieci, hej kolęda, kolęda.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223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0319E-AC96-4520-A439-9998A5C3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Gdy opłatek już leży na stole,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445132-16A2-4A7E-A3FA-82567F077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8518"/>
            <a:ext cx="5445481" cy="30622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109510-6E21-41B9-9538-09A5FED9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4" y="1690688"/>
            <a:ext cx="1379220" cy="1394460"/>
          </a:xfrm>
          <a:prstGeom prst="rect">
            <a:avLst/>
          </a:prstGeom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B1443DBB-A06A-47B5-AC5E-BD99F2DA3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9" y="1686878"/>
            <a:ext cx="1402080" cy="14020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FB7B8E-BAC4-4305-8AAE-94066BA79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74" y="1690688"/>
            <a:ext cx="1386840" cy="139446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65993D-1416-4862-A6C0-31C0753DD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68" y="1686878"/>
            <a:ext cx="138684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"/>
    </mc:Choice>
    <mc:Fallback xmlns="">
      <p:transition spd="slow" advTm="4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CF4F942-554E-4C3F-B274-F91CF7CFFE96}"/>
              </a:ext>
            </a:extLst>
          </p:cNvPr>
          <p:cNvSpPr/>
          <p:nvPr/>
        </p:nvSpPr>
        <p:spPr>
          <a:xfrm>
            <a:off x="1642369" y="1354224"/>
            <a:ext cx="9907480" cy="52152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BD634C-CDD5-40FF-BE37-02564A18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24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pierwsza gwiazdka zabłyśnie na niebie,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D70DBD-C114-4E84-92AB-D6E0F80C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92771" l="4299" r="97009">
                        <a14:foregroundMark x1="6542" y1="6747" x2="23400" y2="6303"/>
                        <a14:foregroundMark x1="32284" y1="7356" x2="83925" y2="14940"/>
                        <a14:foregroundMark x1="31300" y1="7211" x2="31908" y2="7300"/>
                        <a14:foregroundMark x1="9907" y1="24337" x2="85607" y2="51566"/>
                        <a14:foregroundMark x1="71215" y1="17590" x2="52150" y2="85301"/>
                        <a14:foregroundMark x1="6168" y1="35181" x2="10467" y2="60723"/>
                        <a14:foregroundMark x1="10467" y1="60723" x2="15514" y2="71084"/>
                        <a14:foregroundMark x1="15514" y1="71084" x2="24112" y2="79277"/>
                        <a14:foregroundMark x1="24112" y1="79277" x2="31589" y2="82651"/>
                        <a14:foregroundMark x1="31589" y1="82651" x2="35514" y2="86988"/>
                        <a14:foregroundMark x1="8224" y1="87952" x2="9159" y2="29398"/>
                        <a14:foregroundMark x1="9159" y1="29398" x2="12523" y2="21205"/>
                        <a14:foregroundMark x1="12523" y1="21205" x2="20748" y2="22651"/>
                        <a14:foregroundMark x1="20748" y1="22651" x2="30093" y2="42892"/>
                        <a14:foregroundMark x1="30093" y1="42892" x2="39626" y2="73012"/>
                        <a14:foregroundMark x1="39626" y1="73012" x2="45981" y2="68916"/>
                        <a14:foregroundMark x1="45981" y1="68916" x2="55701" y2="11566"/>
                        <a14:foregroundMark x1="55701" y1="11566" x2="65421" y2="22169"/>
                        <a14:foregroundMark x1="65421" y1="22169" x2="71776" y2="72771"/>
                        <a14:foregroundMark x1="71776" y1="72771" x2="78505" y2="80000"/>
                        <a14:foregroundMark x1="78505" y1="80000" x2="85234" y2="60723"/>
                        <a14:foregroundMark x1="85234" y1="60723" x2="89159" y2="17831"/>
                        <a14:foregroundMark x1="9346" y1="13976" x2="52710" y2="33976"/>
                        <a14:foregroundMark x1="8598" y1="13494" x2="20748" y2="11807"/>
                        <a14:foregroundMark x1="20748" y1="11807" x2="79065" y2="20482"/>
                        <a14:foregroundMark x1="79065" y1="20482" x2="83925" y2="19759"/>
                        <a14:foregroundMark x1="4673" y1="3614" x2="9242" y2="2275"/>
                        <a14:foregroundMark x1="45402" y1="2205" x2="63551" y2="3614"/>
                        <a14:foregroundMark x1="63551" y1="3614" x2="71963" y2="2651"/>
                        <a14:foregroundMark x1="71963" y1="2651" x2="90280" y2="4578"/>
                        <a14:foregroundMark x1="90280" y1="4578" x2="91589" y2="5301"/>
                        <a14:foregroundMark x1="95888" y1="7711" x2="91028" y2="42410"/>
                        <a14:foregroundMark x1="91028" y1="42410" x2="93271" y2="92289"/>
                        <a14:foregroundMark x1="5421" y1="17349" x2="9346" y2="36145"/>
                        <a14:foregroundMark x1="9346" y1="36145" x2="26916" y2="69157"/>
                        <a14:foregroundMark x1="26916" y1="69157" x2="42804" y2="79759"/>
                        <a14:foregroundMark x1="42804" y1="79759" x2="78692" y2="90602"/>
                        <a14:foregroundMark x1="5047" y1="6747" x2="15733" y2="3159"/>
                        <a14:foregroundMark x1="43437" y1="6102" x2="68785" y2="12771"/>
                        <a14:foregroundMark x1="68785" y1="12771" x2="75327" y2="10843"/>
                        <a14:foregroundMark x1="97196" y1="3133" x2="96075" y2="91566"/>
                        <a14:foregroundMark x1="5047" y1="9639" x2="4299" y2="92771"/>
                        <a14:foregroundMark x1="4299" y1="92771" x2="4299" y2="92771"/>
                        <a14:foregroundMark x1="40748" y1="2651" x2="40748" y2="2651"/>
                        <a14:backgroundMark x1="561" y1="1446" x2="561" y2="1446"/>
                        <a14:backgroundMark x1="561" y1="1446" x2="1350" y2="9583"/>
                        <a14:backgroundMark x1="23364" y1="1446" x2="23364" y2="1446"/>
                        <a14:backgroundMark x1="21869" y1="1205" x2="45421" y2="2169"/>
                        <a14:backgroundMark x1="9533" y1="1687" x2="16449" y2="1687"/>
                        <a14:backgroundMark x1="16449" y1="1687" x2="23364" y2="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84" y="1354224"/>
            <a:ext cx="6933460" cy="537829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8778F4C-F034-47ED-B60C-ECC3F09B2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9" b="91717" l="9336" r="91203">
                        <a14:foregroundMark x1="50090" y1="6869" x2="50090" y2="6869"/>
                        <a14:foregroundMark x1="9515" y1="38182" x2="9515" y2="38182"/>
                        <a14:foregroundMark x1="25673" y1="91515" x2="25673" y2="91515"/>
                        <a14:foregroundMark x1="73968" y1="91919" x2="73968" y2="91919"/>
                        <a14:foregroundMark x1="91203" y1="38788" x2="91203" y2="38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5" y="1431510"/>
            <a:ext cx="3128306" cy="27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"/>
    </mc:Choice>
    <mc:Fallback xmlns="">
      <p:transition spd="slow" advTm="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B3279-3836-4D16-B816-36694BF0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to znaczy, że już Święta, że już blisko kolęda,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F216C6-2EA0-4A91-BCFC-CE649766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6" y="1932711"/>
            <a:ext cx="7193657" cy="4052764"/>
          </a:xfrm>
          <a:prstGeom prst="rect">
            <a:avLst/>
          </a:prstGeom>
        </p:spPr>
      </p:pic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A9A1F120-CB00-4F58-921D-A4D70B2D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07" y="2174469"/>
            <a:ext cx="1402080" cy="14020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C8C9FD9-37B1-49AD-A5C1-8421CD26F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14" y="2195252"/>
            <a:ext cx="142494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6"/>
    </mc:Choice>
    <mc:Fallback xmlns=""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173</Words>
  <Application>Microsoft Office PowerPoint</Application>
  <PresentationFormat>Panoramiczny</PresentationFormat>
  <Paragraphs>17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               Już blisko kolęda</vt:lpstr>
      <vt:lpstr>Gdy w pokoju wyrośnie choinka</vt:lpstr>
      <vt:lpstr>łańcuszkami, bombkami zaświeci,</vt:lpstr>
      <vt:lpstr>to znaczy, że już Święta, że już blisko kolęda,</vt:lpstr>
      <vt:lpstr>że Mikołaj przyjedzie do dzieci, hej kolęda, kolęda.</vt:lpstr>
      <vt:lpstr>Prezentacja programu PowerPoint</vt:lpstr>
      <vt:lpstr>Gdy opłatek już leży na stole,</vt:lpstr>
      <vt:lpstr>pierwsza gwiazdka zabłyśnie na niebie,</vt:lpstr>
      <vt:lpstr>to znaczy, że już Święta, że już blisko kolęda,</vt:lpstr>
      <vt:lpstr>Prezentacja programu PowerPoint</vt:lpstr>
      <vt:lpstr>Prezentacja programu PowerPoint</vt:lpstr>
      <vt:lpstr>Gdy upieką się słodkie makowce</vt:lpstr>
      <vt:lpstr>i głos dzwonka z daleka zawoła,</vt:lpstr>
      <vt:lpstr>to znaczy, że już Święta, że już blisko kolęda,</vt:lpstr>
      <vt:lpstr>Prezentacja programu PowerPoint</vt:lpstr>
      <vt:lpstr>Prezentacja programu PowerPoint</vt:lpstr>
      <vt:lpstr>Piosenka: „Już blisko kolęda” https://www.youtube.com/watch?v=mJc7Bo51vC0&amp;list=RDmJc7Bo51vC0&amp;start_radio=1  Opracowanie: Kasia Majewska  Zdjęcia: https://polkawszwecji.wordpress.com/2014/01/05/pozegnanie-z-choinka-julgransplundring/ https://tvnmeteo.tvn24.pl/informacje-pogoda/ciekawostki,49/jak-znalezc-pierwsza-gwiazdke-na-niebie,220368,1,0.html https://www.fakt.pl/kobieta/kuchnia/jak-zrobic-oplatek-wigilijny-w-domu-przepis-na-oplatek/mwp9jfb https://www.kwestiasmaku.com/przepis/makowiec https://clipartpng.com/?51,santa-claus-with-bell-and-bag-png-clipart https://www.ofeminin.pl/dziecko/mam-dziecko/przepiekny-sposob-by-wytlumaczyc-dziecku-ze-sw-mikolaj-nie-istnieje/41wjp95 https://www.tatento.pl/a/615/swieta-bozego-narodzenia-tradycje https://mragoworesort.pl/pl/oferty-specjalne/rodzinne-swieta-bozego-narodzenia-44.html https://economictimes.indiatimes.com/magazines/panache/california-dreaming-discovering-the-magic-of-christmas-away-from-the-consumerism/articleshow/62218672.cms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26</cp:revision>
  <dcterms:created xsi:type="dcterms:W3CDTF">2018-12-12T19:50:00Z</dcterms:created>
  <dcterms:modified xsi:type="dcterms:W3CDTF">2018-12-13T20:54:11Z</dcterms:modified>
</cp:coreProperties>
</file>