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29056D-BC73-4E0B-A458-B92D4C3DC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ADE3064-3318-4145-A9A7-1AEBBB42B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A05F8C-416C-4A17-9DA3-E4CA8AAD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B4F091-D43F-4CE1-8A8A-1E51E2A8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E609D5-F702-4D5F-A6FF-CEA83CAD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70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AA41FB-5E2B-4F6E-A935-99621D7E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956A81-CDD0-494E-A6A0-7F4E2F9F8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4A7E12-B1ED-49B9-8A8C-E5347D70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EAED2B-D881-413B-92E8-A70E1938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6C672E-9990-42A5-863E-A3AC22E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87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8DB7571-59C9-40F0-A517-906B905E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3EEECAA-9EA4-40F3-B078-3EF1EAB63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923C50-30B8-4B6C-A107-3CBE21A4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6282F9-08AE-42FA-9436-E8B0EFCC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E7E9F-E030-4017-AEDB-FA87A097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30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121B3C-062E-465B-AE8C-CCE8ACAF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681730-22B7-485B-8D35-765581966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C93282-EBE9-4C4A-ABA0-199CFAB6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5CE72E-BFCB-45A1-A2AD-4F8D8C02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FD85E7-80F7-44ED-A5C3-3C345E0B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95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AD07FD-1120-4890-B2AC-661B7563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DBF6F6-BD0C-48E4-9B3A-0505219A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56672E-7B51-4260-995C-C56B2F77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0E62C8-2569-4A84-8D61-A5669B0A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B46E01-E3A1-4AB7-8B56-82A4761B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76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3317C9-8B84-421E-99E4-1CE4A757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C543A5-42F6-451F-845F-FAE1BA476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3C3700-7D11-46DF-A8F5-D8B42DB7A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1E2C7D-4E56-46CE-8808-4589756C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A567AF-C9EC-44D8-A093-7C224CE0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EC2F4A-5165-453B-92FF-04B3B84E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51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ADFE78-FAE4-4C30-AFD3-7024208C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38072E-7065-4DBF-A5D2-6B4B4CB3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E170BA-D951-4FEF-B75E-46C9D8A8B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17BC272-C95E-4E08-BEB1-63D7D85A9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44A9AA3-06DB-4DFD-8EF9-D0C25DD55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1E9B48A-EA61-4743-A16F-CA72611D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B5BA64B-98D2-4855-8D9D-3D72FD9A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855A2A6-A82D-441A-B648-CB43F1EE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01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E92A1-BBAA-4DB2-9818-0B9DDD9A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78F9E31-4D5D-4948-988B-EF339F3A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C68BC78-3AA2-49E0-BC49-17D6F846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AA8F1C8-B9D1-4419-8518-7997397A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42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B861465-991E-45C7-82CF-03FB203C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A0F4740-287B-483A-90E3-A6C11FC7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2992EF-0F41-4A2D-83F6-A5553B65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30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49E9A-CD55-4175-92D0-E33D7067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A31F30-9D42-4892-B667-BC2477863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EE22AC-943E-4FEC-A693-E5EB084D9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A955986-E6F2-4A0B-A301-2B395F2B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30FFA1-66D7-44C0-8B9A-178CC3D6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2612E2-54FE-4DF1-8BE6-09171276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24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022791-1635-4A1F-99D8-C362756E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FA01E3A-7A8E-4718-9D00-6ED6BF6B8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DC1C43-E4C3-4176-A57D-A1DC428AE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F1BA38-52B6-4354-AA6E-13AF5EF6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BACE9C-E3BC-48AE-87B1-AFC3B16D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F70C15-4DA3-4CF4-8DE8-5385B6C1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75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976717-048A-4C66-AC50-2C69DA92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0CCCA0-FF83-41C6-91BE-99A106FD6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22CA9F-1252-4332-ACB5-FB7CB848F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B324-B155-4032-92B1-E0D60A1FB4DC}" type="datetimeFigureOut">
              <a:rPr lang="pl-PL" smtClean="0"/>
              <a:t>23.10.2018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927CEA-C728-4672-A0C8-74DCEB3EC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06FA6D-094D-4135-931F-ACF600F7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7FB1-F8AF-4391-A047-24DDCF66A6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3A1C27D8-10B4-4C26-9186-08B424E68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69"/>
            <a:ext cx="12192000" cy="6877538"/>
          </a:xfrm>
          <a:prstGeom prst="rect">
            <a:avLst/>
          </a:prstGeom>
        </p:spPr>
      </p:pic>
      <p:pic>
        <p:nvPicPr>
          <p:cNvPr id="8" name="Muzolaki - Kap Kap">
            <a:hlinkClick r:id="" action="ppaction://media"/>
            <a:extLst>
              <a:ext uri="{FF2B5EF4-FFF2-40B4-BE49-F238E27FC236}">
                <a16:creationId xmlns:a16="http://schemas.microsoft.com/office/drawing/2014/main" id="{6CD0B859-88DA-40E8-B5AE-8FAEBF7A1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96A6BD91-C31A-4B7D-9D3A-7AA6FBB491C4}"/>
              </a:ext>
            </a:extLst>
          </p:cNvPr>
          <p:cNvSpPr/>
          <p:nvPr/>
        </p:nvSpPr>
        <p:spPr>
          <a:xfrm>
            <a:off x="568171" y="951390"/>
            <a:ext cx="1800000" cy="1800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BBB94F1-D6AA-41B4-914B-AF9EB9FF4930}"/>
              </a:ext>
            </a:extLst>
          </p:cNvPr>
          <p:cNvSpPr/>
          <p:nvPr/>
        </p:nvSpPr>
        <p:spPr>
          <a:xfrm>
            <a:off x="568171" y="4839810"/>
            <a:ext cx="1800000" cy="18000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4AD5834-65C2-4D11-B0A2-7EB67DB2CB3F}"/>
              </a:ext>
            </a:extLst>
          </p:cNvPr>
          <p:cNvSpPr/>
          <p:nvPr/>
        </p:nvSpPr>
        <p:spPr>
          <a:xfrm>
            <a:off x="568171" y="2895600"/>
            <a:ext cx="1800000" cy="1800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7546E9E-2DC2-4962-8613-735D682C5F4C}"/>
              </a:ext>
            </a:extLst>
          </p:cNvPr>
          <p:cNvSpPr/>
          <p:nvPr/>
        </p:nvSpPr>
        <p:spPr>
          <a:xfrm>
            <a:off x="9823829" y="4839810"/>
            <a:ext cx="1800000" cy="18000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2BDC258-0935-443E-9347-23CCB12D9B8A}"/>
              </a:ext>
            </a:extLst>
          </p:cNvPr>
          <p:cNvSpPr/>
          <p:nvPr/>
        </p:nvSpPr>
        <p:spPr>
          <a:xfrm>
            <a:off x="9822242" y="2895600"/>
            <a:ext cx="1800000" cy="1800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75552CE-2648-4ACE-A9A4-0D526CE48409}"/>
              </a:ext>
            </a:extLst>
          </p:cNvPr>
          <p:cNvSpPr/>
          <p:nvPr/>
        </p:nvSpPr>
        <p:spPr>
          <a:xfrm>
            <a:off x="9822242" y="951390"/>
            <a:ext cx="1800000" cy="180000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6EEE8B2-DFA8-407F-8940-860DE7F1E7DF}"/>
              </a:ext>
            </a:extLst>
          </p:cNvPr>
          <p:cNvSpPr txBox="1"/>
          <p:nvPr/>
        </p:nvSpPr>
        <p:spPr>
          <a:xfrm>
            <a:off x="2539014" y="568171"/>
            <a:ext cx="1669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KAP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9F1E5D-1AE5-4E5B-AF67-46E773DA449A}"/>
              </a:ext>
            </a:extLst>
          </p:cNvPr>
          <p:cNvSpPr txBox="1"/>
          <p:nvPr/>
        </p:nvSpPr>
        <p:spPr>
          <a:xfrm>
            <a:off x="7983984" y="568171"/>
            <a:ext cx="1669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KAP</a:t>
            </a:r>
          </a:p>
        </p:txBody>
      </p:sp>
    </p:spTree>
    <p:extLst>
      <p:ext uri="{BB962C8B-B14F-4D97-AF65-F5344CB8AC3E}">
        <p14:creationId xmlns:p14="http://schemas.microsoft.com/office/powerpoint/2010/main" val="300176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000"/>
    </mc:Choice>
    <mc:Fallback>
      <p:transition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0656317-596D-4510-A1DD-7D395CD81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92" y="2202426"/>
            <a:ext cx="4616416" cy="370733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Chlap, chlap, chlap!</a:t>
            </a:r>
          </a:p>
        </p:txBody>
      </p:sp>
    </p:spTree>
    <p:extLst>
      <p:ext uri="{BB962C8B-B14F-4D97-AF65-F5344CB8AC3E}">
        <p14:creationId xmlns:p14="http://schemas.microsoft.com/office/powerpoint/2010/main" val="6870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79990"/>
            <a:ext cx="11897032" cy="1325563"/>
          </a:xfrm>
        </p:spPr>
        <p:txBody>
          <a:bodyPr/>
          <a:lstStyle/>
          <a:p>
            <a:pPr algn="ctr"/>
            <a:r>
              <a:rPr lang="pl-PL" dirty="0"/>
              <a:t>Pierwsza kropelka, druga kropelka, trzecia kropelka.</a:t>
            </a:r>
          </a:p>
        </p:txBody>
      </p:sp>
      <p:pic>
        <p:nvPicPr>
          <p:cNvPr id="14" name="Obraz 13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3FD3F35A-CEAC-42B2-BACB-EDF8CC1D0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2" y="1535430"/>
            <a:ext cx="1531620" cy="3787140"/>
          </a:xfrm>
          <a:prstGeom prst="rect">
            <a:avLst/>
          </a:prstGeom>
        </p:spPr>
      </p:pic>
      <p:pic>
        <p:nvPicPr>
          <p:cNvPr id="16" name="Obraz 15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FCE4F45E-EDF4-4121-AC5D-373FAADE0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51" y="1535430"/>
            <a:ext cx="1546860" cy="3787140"/>
          </a:xfrm>
          <a:prstGeom prst="rect">
            <a:avLst/>
          </a:prstGeom>
        </p:spPr>
      </p:pic>
      <p:pic>
        <p:nvPicPr>
          <p:cNvPr id="18" name="Obraz 17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0633F959-0114-433A-B8D0-FD5E8E3A1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12" y="1535430"/>
            <a:ext cx="1470660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0"/>
    </mc:Choice>
    <mc:Fallback xmlns="">
      <p:transition spd="slow" advTm="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Chyba idzie deszcz!</a:t>
            </a:r>
          </a:p>
        </p:txBody>
      </p:sp>
      <p:pic>
        <p:nvPicPr>
          <p:cNvPr id="8" name="Obraz 7" descr="Obraz zawierający obiekt, antena&#10;&#10;Opis wygenerowany przy bardzo wysokim poziomie pewności">
            <a:extLst>
              <a:ext uri="{FF2B5EF4-FFF2-40B4-BE49-F238E27FC236}">
                <a16:creationId xmlns:a16="http://schemas.microsoft.com/office/drawing/2014/main" id="{9A9F85C1-0E74-450B-9DAB-05823479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29" y="1405553"/>
            <a:ext cx="6017342" cy="50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"/>
    </mc:Choice>
    <mc:Fallback xmlns="">
      <p:transition spd="slow" advTm="25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Kap, kap – choć jesienią szaro,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3189E71-2531-4070-BC84-F68736E15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83" y="1082239"/>
            <a:ext cx="3436375" cy="2883904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0656317-596D-4510-A1DD-7D395CD81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82" y="4093240"/>
            <a:ext cx="3087576" cy="23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Kap, kap – nie nudzimy się.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3189E71-2531-4070-BC84-F68736E15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83" y="1082239"/>
            <a:ext cx="3436375" cy="2883904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0656317-596D-4510-A1DD-7D395CD81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72" y="3966143"/>
            <a:ext cx="2684595" cy="27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2CCD5F0-6934-4443-9D5F-1B1368AC0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2" y="839879"/>
            <a:ext cx="2871687" cy="241000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79990"/>
            <a:ext cx="11223163" cy="1325563"/>
          </a:xfrm>
        </p:spPr>
        <p:txBody>
          <a:bodyPr/>
          <a:lstStyle/>
          <a:p>
            <a:pPr algn="ctr"/>
            <a:r>
              <a:rPr lang="pl-PL" dirty="0"/>
              <a:t>Kap, kap – dziś w jesienne dźwięki wsłucham się.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D992BA2-9E0A-43DE-B11B-94E73FEBA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16" y="2684912"/>
            <a:ext cx="4787083" cy="4093098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04805DA-AE0D-4E5A-80E3-D39CAA3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42" y="2684912"/>
            <a:ext cx="2790987" cy="28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"/>
    </mc:Choice>
    <mc:Fallback xmlns="">
      <p:transition spd="slow" advTm="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przyroda, deszcz, podłoże, ulica&#10;&#10;Opis wygenerowany przy wysokim poziomie pewności">
            <a:extLst>
              <a:ext uri="{FF2B5EF4-FFF2-40B4-BE49-F238E27FC236}">
                <a16:creationId xmlns:a16="http://schemas.microsoft.com/office/drawing/2014/main" id="{DCC5CD13-DAF3-45DE-AAD3-E5CE006BC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" b="179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Obraz 6" descr="Obraz zawierający zewnętrzne, woda, niebo&#10;&#10;Opis wygenerowany przy bardzo wysokim poziomie pewności">
            <a:extLst>
              <a:ext uri="{FF2B5EF4-FFF2-40B4-BE49-F238E27FC236}">
                <a16:creationId xmlns:a16="http://schemas.microsoft.com/office/drawing/2014/main" id="{02E93110-B788-48EF-8ED7-2CFB82DEB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żywność&#10;&#10;Opis wygenerowany przy wysokim poziomie pewności">
            <a:extLst>
              <a:ext uri="{FF2B5EF4-FFF2-40B4-BE49-F238E27FC236}">
                <a16:creationId xmlns:a16="http://schemas.microsoft.com/office/drawing/2014/main" id="{08E0DA5E-5BB7-4466-99C1-394A291CB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655"/>
            <a:ext cx="12192000" cy="7615310"/>
          </a:xfrm>
          <a:prstGeom prst="rect">
            <a:avLst/>
          </a:prstGeom>
        </p:spPr>
      </p:pic>
      <p:pic>
        <p:nvPicPr>
          <p:cNvPr id="15" name="Obraz 14" descr="Obraz zawierający zewnętrzne, drzewo, trawa, niebo&#10;&#10;Opis wygenerowany przy bardzo wysokim poziomie pewności">
            <a:extLst>
              <a:ext uri="{FF2B5EF4-FFF2-40B4-BE49-F238E27FC236}">
                <a16:creationId xmlns:a16="http://schemas.microsoft.com/office/drawing/2014/main" id="{2B2F9974-C42B-445B-8E09-F651822E9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302"/>
            <a:ext cx="12192000" cy="8183286"/>
          </a:xfrm>
          <a:prstGeom prst="rect">
            <a:avLst/>
          </a:prstGeom>
        </p:spPr>
      </p:pic>
      <p:pic>
        <p:nvPicPr>
          <p:cNvPr id="19" name="Obraz 18" descr="Obraz zawierający zewnętrzne, siedzi&#10;&#10;Opis wygenerowany przy wysokim poziomie pewności">
            <a:extLst>
              <a:ext uri="{FF2B5EF4-FFF2-40B4-BE49-F238E27FC236}">
                <a16:creationId xmlns:a16="http://schemas.microsoft.com/office/drawing/2014/main" id="{EC2530C7-5F89-4723-A130-D94DC290B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684605"/>
            <a:ext cx="12192002" cy="81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6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00"/>
    </mc:Choice>
    <mc:Fallback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79990"/>
            <a:ext cx="11897032" cy="1325563"/>
          </a:xfrm>
        </p:spPr>
        <p:txBody>
          <a:bodyPr/>
          <a:lstStyle/>
          <a:p>
            <a:pPr algn="ctr"/>
            <a:r>
              <a:rPr lang="pl-PL" dirty="0"/>
              <a:t>Pierwsza kropelka, druga kropelka, trzecia kropelka.</a:t>
            </a:r>
          </a:p>
        </p:txBody>
      </p:sp>
      <p:pic>
        <p:nvPicPr>
          <p:cNvPr id="14" name="Obraz 13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3FD3F35A-CEAC-42B2-BACB-EDF8CC1D0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2" y="1535430"/>
            <a:ext cx="1531620" cy="3787140"/>
          </a:xfrm>
          <a:prstGeom prst="rect">
            <a:avLst/>
          </a:prstGeom>
        </p:spPr>
      </p:pic>
      <p:pic>
        <p:nvPicPr>
          <p:cNvPr id="16" name="Obraz 15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FCE4F45E-EDF4-4121-AC5D-373FAADE0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51" y="1535430"/>
            <a:ext cx="1546860" cy="3787140"/>
          </a:xfrm>
          <a:prstGeom prst="rect">
            <a:avLst/>
          </a:prstGeom>
        </p:spPr>
      </p:pic>
      <p:pic>
        <p:nvPicPr>
          <p:cNvPr id="18" name="Obraz 17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0633F959-0114-433A-B8D0-FD5E8E3A1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12" y="1535430"/>
            <a:ext cx="1470660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0"/>
    </mc:Choice>
    <mc:Fallback xmlns="">
      <p:transition spd="slow" advTm="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Chyba idzie deszcz!</a:t>
            </a:r>
          </a:p>
        </p:txBody>
      </p:sp>
      <p:pic>
        <p:nvPicPr>
          <p:cNvPr id="8" name="Obraz 7" descr="Obraz zawierający obiekt, antena&#10;&#10;Opis wygenerowany przy bardzo wysokim poziomie pewności">
            <a:extLst>
              <a:ext uri="{FF2B5EF4-FFF2-40B4-BE49-F238E27FC236}">
                <a16:creationId xmlns:a16="http://schemas.microsoft.com/office/drawing/2014/main" id="{9A9F85C1-0E74-450B-9DAB-05823479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29" y="1405553"/>
            <a:ext cx="6017342" cy="50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"/>
    </mc:Choice>
    <mc:Fallback xmlns="">
      <p:transition spd="slow" advTm="25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Kap, kap – z nieba leci woda.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3189E71-2531-4070-BC84-F68736E15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76" y="3602032"/>
            <a:ext cx="3667433" cy="3077814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80D4A17-3822-47BF-860D-6C686FB9B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50" y="1071115"/>
            <a:ext cx="4576158" cy="27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4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Kap, kap – z nieba leci woda.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3189E71-2531-4070-BC84-F68736E15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76" y="3602032"/>
            <a:ext cx="3667433" cy="3077814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80D4A17-3822-47BF-860D-6C686FB9B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50" y="1071115"/>
            <a:ext cx="4576158" cy="27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"/>
    </mc:Choice>
    <mc:Fallback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Kap, kap – weź parasol, weź.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3189E71-2531-4070-BC84-F68736E15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83" y="1082239"/>
            <a:ext cx="3436375" cy="2883904"/>
          </a:xfrm>
        </p:spPr>
      </p:pic>
      <p:pic>
        <p:nvPicPr>
          <p:cNvPr id="4" name="Obraz 3" descr="Obraz zawierający latawiec sportowy, parasol&#10;&#10;Opis wygenerowany przy bardzo wysokim poziomie pewności">
            <a:extLst>
              <a:ext uri="{FF2B5EF4-FFF2-40B4-BE49-F238E27FC236}">
                <a16:creationId xmlns:a16="http://schemas.microsoft.com/office/drawing/2014/main" id="{30656317-596D-4510-A1DD-7D395CD81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67" y="3711554"/>
            <a:ext cx="3087576" cy="31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2CCD5F0-6934-4443-9D5F-1B1368AC0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2" y="839879"/>
            <a:ext cx="2871687" cy="241000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Kap, kap – jesienna pogoda. Ciesz się, ciesz!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D992BA2-9E0A-43DE-B11B-94E73FEBA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16" y="2684912"/>
            <a:ext cx="4787083" cy="4093098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04805DA-AE0D-4E5A-80E3-D39CAA3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06" y="2684206"/>
            <a:ext cx="3451118" cy="28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"/>
    </mc:Choice>
    <mc:Fallback xmlns="">
      <p:transition spd="slow" advTm="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DCA6F5-A62B-400F-A4D8-E8585383E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/>
              <a:t>Piosenka: „Kap </a:t>
            </a:r>
            <a:r>
              <a:rPr lang="pl-PL" sz="1400" dirty="0" err="1"/>
              <a:t>kap</a:t>
            </a:r>
            <a:r>
              <a:rPr lang="pl-PL" sz="1400" dirty="0"/>
              <a:t>” </a:t>
            </a:r>
            <a:r>
              <a:rPr lang="pl-PL" sz="1400" dirty="0" err="1"/>
              <a:t>Muzolaki</a:t>
            </a:r>
            <a:r>
              <a:rPr lang="pl-PL" sz="1400" dirty="0"/>
              <a:t> Muzykalne Dzieciaki    https://www.youtube.com/watch?v=j7af3--EWWQ&amp;t=7s</a:t>
            </a:r>
          </a:p>
          <a:p>
            <a:pPr marL="0" indent="0">
              <a:buNone/>
            </a:pPr>
            <a:r>
              <a:rPr lang="pl-PL" sz="1400" dirty="0"/>
              <a:t>Znaki graficzne: </a:t>
            </a:r>
            <a:r>
              <a:rPr lang="en-US" sz="1400" dirty="0"/>
              <a:t>Picture Communication Symbols ©1981–2011 by Mayer-Johnson LLC</a:t>
            </a:r>
            <a:r>
              <a:rPr lang="pl-PL" sz="1400" dirty="0"/>
              <a:t>. </a:t>
            </a:r>
            <a:r>
              <a:rPr lang="en-US" sz="1400" dirty="0" err="1"/>
              <a:t>Boardmaker</a:t>
            </a:r>
            <a:r>
              <a:rPr lang="en-US" sz="1400" dirty="0"/>
              <a:t>® is a trademark of </a:t>
            </a:r>
            <a:r>
              <a:rPr lang="en-US" sz="1400" dirty="0" err="1"/>
              <a:t>Tobii</a:t>
            </a:r>
            <a:r>
              <a:rPr lang="en-US" sz="1400" dirty="0"/>
              <a:t> </a:t>
            </a:r>
            <a:r>
              <a:rPr lang="en-US" sz="1400" dirty="0" err="1"/>
              <a:t>Dynavox</a:t>
            </a:r>
            <a:r>
              <a:rPr lang="en-US" sz="1400" dirty="0"/>
              <a:t>.</a:t>
            </a:r>
            <a:endParaRPr lang="pl-PL" sz="1400" dirty="0"/>
          </a:p>
          <a:p>
            <a:pPr marL="0" indent="0">
              <a:buNone/>
            </a:pPr>
            <a:r>
              <a:rPr lang="pl-PL" sz="1400" dirty="0"/>
              <a:t>Zdjęcia wykorzystane w prezentacji</a:t>
            </a:r>
          </a:p>
          <a:p>
            <a:r>
              <a:rPr lang="pl-PL" sz="1400" dirty="0"/>
              <a:t>http://www.1rre.ru/140526-prazdniki-18-iyulya-rasskazhut-o-tradiciyax-i-kulture-kitaya-ssha-i-rossii.html</a:t>
            </a:r>
          </a:p>
          <a:p>
            <a:r>
              <a:rPr lang="pl-PL" sz="1400" dirty="0"/>
              <a:t>http://www.wc3design.com/managing-stormwater-runoff/</a:t>
            </a:r>
          </a:p>
          <a:p>
            <a:r>
              <a:rPr lang="pl-PL" sz="1400" dirty="0"/>
              <a:t>https://www.flickr.com/photos/strep72/6398686209</a:t>
            </a:r>
          </a:p>
          <a:p>
            <a:r>
              <a:rPr lang="pl-PL" sz="1400" dirty="0"/>
              <a:t>https://www.shethepeople.tv/news/5-ways-to-make-a-rainy-day-special</a:t>
            </a:r>
          </a:p>
          <a:p>
            <a:r>
              <a:rPr lang="pl-PL" sz="1400" dirty="0"/>
              <a:t>http://www.wallpapermaiden.com/wallpaper/19090/puddle-leaf-autumn-rain</a:t>
            </a:r>
          </a:p>
          <a:p>
            <a:r>
              <a:rPr lang="pl-PL" sz="1400" dirty="0"/>
              <a:t>https://www.valley-door.com/jesienny-deszcz.html</a:t>
            </a:r>
          </a:p>
          <a:p>
            <a:endParaRPr lang="pl-PL" sz="1400" dirty="0"/>
          </a:p>
          <a:p>
            <a:pPr marL="0" indent="0">
              <a:buNone/>
            </a:pPr>
            <a:r>
              <a:rPr lang="pl-PL" sz="1400" dirty="0"/>
              <a:t>Opracowanie: Kasia Majewska</a:t>
            </a:r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7692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Kap, kap – weź parasol, weź.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3189E71-2531-4070-BC84-F68736E15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83" y="1082239"/>
            <a:ext cx="3436375" cy="2883904"/>
          </a:xfrm>
        </p:spPr>
      </p:pic>
      <p:pic>
        <p:nvPicPr>
          <p:cNvPr id="4" name="Obraz 3" descr="Obraz zawierający latawiec sportowy, parasol&#10;&#10;Opis wygenerowany przy bardzo wysokim poziomie pewności">
            <a:extLst>
              <a:ext uri="{FF2B5EF4-FFF2-40B4-BE49-F238E27FC236}">
                <a16:creationId xmlns:a16="http://schemas.microsoft.com/office/drawing/2014/main" id="{30656317-596D-4510-A1DD-7D395CD81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67" y="3711554"/>
            <a:ext cx="3087576" cy="31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000"/>
    </mc:Choice>
    <mc:Fallback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2CCD5F0-6934-4443-9D5F-1B1368AC0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2" y="839879"/>
            <a:ext cx="2871687" cy="241000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Kap, kap – jesienna pogoda. Ciesz się, ciesz!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D992BA2-9E0A-43DE-B11B-94E73FEBA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16" y="2684912"/>
            <a:ext cx="4787083" cy="4093098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04805DA-AE0D-4E5A-80E3-D39CAA3BF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06" y="2684206"/>
            <a:ext cx="3451118" cy="28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7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300"/>
    </mc:Choice>
    <mc:Fallback>
      <p:transition advTm="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79990"/>
            <a:ext cx="11897032" cy="1325563"/>
          </a:xfrm>
        </p:spPr>
        <p:txBody>
          <a:bodyPr/>
          <a:lstStyle/>
          <a:p>
            <a:pPr algn="ctr"/>
            <a:r>
              <a:rPr lang="pl-PL" dirty="0"/>
              <a:t>Pierwsza kropelka, druga kropelka, trzecia kropelka.</a:t>
            </a:r>
          </a:p>
        </p:txBody>
      </p:sp>
      <p:pic>
        <p:nvPicPr>
          <p:cNvPr id="14" name="Obraz 13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3FD3F35A-CEAC-42B2-BACB-EDF8CC1D0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2" y="1535430"/>
            <a:ext cx="1531620" cy="3787140"/>
          </a:xfrm>
          <a:prstGeom prst="rect">
            <a:avLst/>
          </a:prstGeom>
        </p:spPr>
      </p:pic>
      <p:pic>
        <p:nvPicPr>
          <p:cNvPr id="16" name="Obraz 15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FCE4F45E-EDF4-4121-AC5D-373FAADE0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51" y="1535430"/>
            <a:ext cx="1546860" cy="3787140"/>
          </a:xfrm>
          <a:prstGeom prst="rect">
            <a:avLst/>
          </a:prstGeom>
        </p:spPr>
      </p:pic>
      <p:pic>
        <p:nvPicPr>
          <p:cNvPr id="18" name="Obraz 17" descr="Obraz zawierający clipart&#10;&#10;Opis wygenerowany przy bardzo wysokim poziomie pewności">
            <a:extLst>
              <a:ext uri="{FF2B5EF4-FFF2-40B4-BE49-F238E27FC236}">
                <a16:creationId xmlns:a16="http://schemas.microsoft.com/office/drawing/2014/main" id="{0633F959-0114-433A-B8D0-FD5E8E3A1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12" y="1535430"/>
            <a:ext cx="1470660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6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200"/>
    </mc:Choice>
    <mc:Fallback>
      <p:transition advTm="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Chyba idzie deszcz!</a:t>
            </a:r>
          </a:p>
        </p:txBody>
      </p:sp>
      <p:pic>
        <p:nvPicPr>
          <p:cNvPr id="8" name="Obraz 7" descr="Obraz zawierający obiekt, antena&#10;&#10;Opis wygenerowany przy bardzo wysokim poziomie pewności">
            <a:extLst>
              <a:ext uri="{FF2B5EF4-FFF2-40B4-BE49-F238E27FC236}">
                <a16:creationId xmlns:a16="http://schemas.microsoft.com/office/drawing/2014/main" id="{9A9F85C1-0E74-450B-9DAB-05823479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29" y="1405553"/>
            <a:ext cx="6017342" cy="50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"/>
    </mc:Choice>
    <mc:Fallback xmlns="">
      <p:transition spd="slow" advTm="25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Kap, kap – na nogach kalosze.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3189E71-2531-4070-BC84-F68736E15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83" y="1082239"/>
            <a:ext cx="3436375" cy="2883904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0656317-596D-4510-A1DD-7D395CD81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67" y="3736055"/>
            <a:ext cx="3087576" cy="30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0656317-596D-4510-A1DD-7D395CD81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7" y="3697827"/>
            <a:ext cx="3746091" cy="313828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Kap, kap – w wodzie cały świat.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3189E71-2531-4070-BC84-F68736E15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83" y="1082239"/>
            <a:ext cx="3436375" cy="2883904"/>
          </a:xfrm>
        </p:spPr>
      </p:pic>
    </p:spTree>
    <p:extLst>
      <p:ext uri="{BB962C8B-B14F-4D97-AF65-F5344CB8AC3E}">
        <p14:creationId xmlns:p14="http://schemas.microsoft.com/office/powerpoint/2010/main" val="12961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0656317-596D-4510-A1DD-7D395CD81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70" y="3568095"/>
            <a:ext cx="3633207" cy="313828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63CD45-4091-4A53-A663-C62070B5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Kap, kap – do kałuży wskoczę,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3189E71-2531-4070-BC84-F68736E15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83" y="1082239"/>
            <a:ext cx="3436375" cy="2883904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88F17E7-F178-4FCC-BC71-B59D23144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41" y="3806877"/>
            <a:ext cx="3204729" cy="26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283</Words>
  <Application>Microsoft Office PowerPoint</Application>
  <PresentationFormat>Panoramiczny</PresentationFormat>
  <Paragraphs>32</Paragraphs>
  <Slides>22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Kap, kap – z nieba leci woda.</vt:lpstr>
      <vt:lpstr>Kap, kap – weź parasol, weź.</vt:lpstr>
      <vt:lpstr>Kap, kap – jesienna pogoda. Ciesz się, ciesz!</vt:lpstr>
      <vt:lpstr>Pierwsza kropelka, druga kropelka, trzecia kropelka.</vt:lpstr>
      <vt:lpstr>Chyba idzie deszcz!</vt:lpstr>
      <vt:lpstr>Kap, kap – na nogach kalosze.</vt:lpstr>
      <vt:lpstr>Kap, kap – w wodzie cały świat.</vt:lpstr>
      <vt:lpstr>Kap, kap – do kałuży wskoczę,</vt:lpstr>
      <vt:lpstr>Chlap, chlap, chlap!</vt:lpstr>
      <vt:lpstr>Pierwsza kropelka, druga kropelka, trzecia kropelka.</vt:lpstr>
      <vt:lpstr>Chyba idzie deszcz!</vt:lpstr>
      <vt:lpstr>Kap, kap – choć jesienią szaro,</vt:lpstr>
      <vt:lpstr>Kap, kap – nie nudzimy się.</vt:lpstr>
      <vt:lpstr>Kap, kap – dziś w jesienne dźwięki wsłucham się.</vt:lpstr>
      <vt:lpstr>Prezentacja programu PowerPoint</vt:lpstr>
      <vt:lpstr>Pierwsza kropelka, druga kropelka, trzecia kropelka.</vt:lpstr>
      <vt:lpstr>Chyba idzie deszcz!</vt:lpstr>
      <vt:lpstr>Kap, kap – z nieba leci woda.</vt:lpstr>
      <vt:lpstr>Kap, kap – weź parasol, weź.</vt:lpstr>
      <vt:lpstr>Kap, kap – jesienna pogoda. Ciesz się, ciesz!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Majewski</dc:creator>
  <cp:lastModifiedBy>Przemysław Majewski</cp:lastModifiedBy>
  <cp:revision>17</cp:revision>
  <dcterms:created xsi:type="dcterms:W3CDTF">2018-10-23T19:27:13Z</dcterms:created>
  <dcterms:modified xsi:type="dcterms:W3CDTF">2018-10-23T20:51:15Z</dcterms:modified>
</cp:coreProperties>
</file>